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53" r:id="rId2"/>
    <p:sldId id="354" r:id="rId3"/>
    <p:sldId id="355" r:id="rId4"/>
    <p:sldId id="356" r:id="rId5"/>
    <p:sldId id="358" r:id="rId6"/>
    <p:sldId id="360" r:id="rId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E05A1E"/>
    <a:srgbClr val="D87244"/>
    <a:srgbClr val="C94D2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74D45DB-54D3-45B3-9D31-03E4C6C797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64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CA0B46A-61FF-4374-98A6-4CBB832F88FD}" type="slidenum">
              <a:rPr lang="de-DE" altLang="fi-FI"/>
              <a:pPr eaLnBrk="1" hangingPunct="1"/>
              <a:t>1</a:t>
            </a:fld>
            <a:endParaRPr lang="de-DE" altLang="fi-FI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fi-FI" smtClean="0"/>
          </a:p>
        </p:txBody>
      </p:sp>
    </p:spTree>
    <p:extLst>
      <p:ext uri="{BB962C8B-B14F-4D97-AF65-F5344CB8AC3E}">
        <p14:creationId xmlns:p14="http://schemas.microsoft.com/office/powerpoint/2010/main" val="72801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44FF5-F5FA-4D31-A2AB-7B8E1E0A21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4641D-F83A-4AAC-9BF9-5E677AE190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E0C15-DDF6-49FC-8EBA-86D1F1E707A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8DBDE-EE69-4D5A-89F0-A6D1567C86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24E7C-FBA2-470E-B2F5-08E032AEB9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B34F0-C65C-449A-8B88-FE647D0F23B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B1A1B-3262-4F64-BDAC-CFCA3F9DD3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E74E6-A1BB-4D7F-8AD5-4EC421A2E6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TIF_Logo_Fußzeile"/>
          <p:cNvPicPr>
            <a:picLocks noChangeAspect="1" noChangeArrowheads="1"/>
          </p:cNvPicPr>
          <p:nvPr userDrawn="1"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0" y="5637213"/>
            <a:ext cx="9144000" cy="1220787"/>
          </a:xfrm>
          <a:prstGeom prst="rect">
            <a:avLst/>
          </a:prstGeom>
          <a:noFill/>
          <a:effectLst>
            <a:softEdge rad="12700"/>
          </a:effectLst>
          <a:extLst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67E57-4D42-4F6C-9F79-F018D5A2D7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65D49-549F-40B1-A6DB-536FD3EBD4C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179F830-BED1-4E6C-AEA6-7149B78E2E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60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feld 1"/>
          <p:cNvSpPr txBox="1">
            <a:spLocks noChangeArrowheads="1"/>
          </p:cNvSpPr>
          <p:nvPr/>
        </p:nvSpPr>
        <p:spPr bwMode="auto">
          <a:xfrm>
            <a:off x="900112" y="1196752"/>
            <a:ext cx="741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fi-FI" sz="6000" dirty="0" err="1" smtClean="0">
                <a:latin typeface="Arial Black" panose="020B0A04020102020204" pitchFamily="34" charset="0"/>
              </a:rPr>
              <a:t>Muut</a:t>
            </a:r>
            <a:r>
              <a:rPr lang="de-DE" altLang="fi-FI" sz="6000" dirty="0" smtClean="0">
                <a:latin typeface="Arial Black" panose="020B0A04020102020204" pitchFamily="34" charset="0"/>
              </a:rPr>
              <a:t> </a:t>
            </a:r>
            <a:r>
              <a:rPr lang="de-DE" altLang="fi-FI" sz="6000" dirty="0" err="1" smtClean="0">
                <a:latin typeface="Arial Black" panose="020B0A04020102020204" pitchFamily="34" charset="0"/>
              </a:rPr>
              <a:t>komissiot</a:t>
            </a:r>
            <a:r>
              <a:rPr lang="de-DE" altLang="fi-FI" sz="6000" dirty="0" smtClean="0">
                <a:latin typeface="Arial Black" panose="020B0A04020102020204" pitchFamily="34" charset="0"/>
              </a:rPr>
              <a:t> ja </a:t>
            </a:r>
            <a:r>
              <a:rPr lang="de-DE" altLang="fi-FI" sz="6000" dirty="0" err="1" smtClean="0">
                <a:latin typeface="Arial Black" panose="020B0A04020102020204" pitchFamily="34" charset="0"/>
              </a:rPr>
              <a:t>työryhmät</a:t>
            </a:r>
            <a:endParaRPr lang="de-DE" altLang="fi-FI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51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251520" y="1551429"/>
            <a:ext cx="821848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sz="2000" dirty="0" smtClean="0">
                <a:solidFill>
                  <a:srgbClr val="000000"/>
                </a:solidFill>
              </a:rPr>
              <a:t>Suomen edustaja Veli-Matti Sääskilahti, Finavia 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sz="2000" dirty="0" smtClean="0">
                <a:solidFill>
                  <a:srgbClr val="000000"/>
                </a:solidFill>
              </a:rPr>
              <a:t>Perustettu vuonna 1971</a:t>
            </a:r>
          </a:p>
          <a:p>
            <a:pPr lvl="1" eaLnBrk="1" hangingPunct="1"/>
            <a:endParaRPr lang="fi-FI" altLang="fi-FI" sz="2000" b="1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fi-FI" altLang="fi-FI" sz="2000" b="1" dirty="0" smtClean="0">
                <a:solidFill>
                  <a:srgbClr val="000000"/>
                </a:solidFill>
              </a:rPr>
              <a:t>EASA </a:t>
            </a:r>
            <a:r>
              <a:rPr lang="fi-FI" altLang="fi-FI" sz="2000" dirty="0">
                <a:solidFill>
                  <a:srgbClr val="000000"/>
                </a:solidFill>
              </a:rPr>
              <a:t>(European </a:t>
            </a:r>
            <a:r>
              <a:rPr lang="fi-FI" altLang="fi-FI" sz="2000" dirty="0" err="1">
                <a:solidFill>
                  <a:srgbClr val="000000"/>
                </a:solidFill>
              </a:rPr>
              <a:t>Aviation</a:t>
            </a:r>
            <a:r>
              <a:rPr lang="fi-FI" altLang="fi-FI" sz="2000" dirty="0">
                <a:solidFill>
                  <a:srgbClr val="000000"/>
                </a:solidFill>
              </a:rPr>
              <a:t> </a:t>
            </a:r>
            <a:r>
              <a:rPr lang="fi-FI" altLang="fi-FI" sz="2000" dirty="0" err="1">
                <a:solidFill>
                  <a:srgbClr val="000000"/>
                </a:solidFill>
              </a:rPr>
              <a:t>Safety</a:t>
            </a:r>
            <a:r>
              <a:rPr lang="fi-FI" altLang="fi-FI" sz="2000" dirty="0">
                <a:solidFill>
                  <a:srgbClr val="000000"/>
                </a:solidFill>
              </a:rPr>
              <a:t> </a:t>
            </a:r>
            <a:r>
              <a:rPr lang="fi-FI" altLang="fi-FI" sz="2000" dirty="0" err="1">
                <a:solidFill>
                  <a:srgbClr val="000000"/>
                </a:solidFill>
              </a:rPr>
              <a:t>Agency</a:t>
            </a:r>
            <a:r>
              <a:rPr lang="fi-FI" altLang="fi-FI" sz="2000" dirty="0">
                <a:solidFill>
                  <a:srgbClr val="000000"/>
                </a:solidFill>
              </a:rPr>
              <a:t>)</a:t>
            </a:r>
          </a:p>
          <a:p>
            <a:pPr lvl="1" eaLnBrk="1" hangingPunct="1">
              <a:buFontTx/>
              <a:buChar char="-"/>
            </a:pPr>
            <a:r>
              <a:rPr lang="fi-FI" altLang="fi-FI" sz="2000" dirty="0">
                <a:solidFill>
                  <a:srgbClr val="000000"/>
                </a:solidFill>
              </a:rPr>
              <a:t> Uudet säädökset voimaan 2017 aikana, komissio osallistunut säädösvalmisteluun</a:t>
            </a:r>
          </a:p>
          <a:p>
            <a:pPr lvl="1" eaLnBrk="1" hangingPunct="1">
              <a:buFontTx/>
              <a:buChar char="-"/>
            </a:pPr>
            <a:r>
              <a:rPr lang="fi-FI" altLang="fi-FI" sz="2000" dirty="0">
                <a:solidFill>
                  <a:srgbClr val="000000"/>
                </a:solidFill>
              </a:rPr>
              <a:t> Muutoksia viranomaisten järjestämiin yhteistoimintaharjoituksiin (SAR harjoitus) - kahden vuoden välein </a:t>
            </a:r>
            <a:r>
              <a:rPr lang="fi-FI" altLang="fi-FI" sz="2000" dirty="0" smtClean="0">
                <a:solidFill>
                  <a:srgbClr val="000000"/>
                </a:solidFill>
              </a:rPr>
              <a:t>pidettävä</a:t>
            </a:r>
          </a:p>
          <a:p>
            <a:pPr lvl="1" eaLnBrk="1" hangingPunct="1">
              <a:buFontTx/>
              <a:buChar char="-"/>
            </a:pPr>
            <a:endParaRPr lang="fi-FI" altLang="fi-FI" sz="2000" dirty="0">
              <a:solidFill>
                <a:srgbClr val="000000"/>
              </a:solidFill>
            </a:endParaRPr>
          </a:p>
          <a:p>
            <a:pPr lvl="1" eaLnBrk="1" hangingPunct="1"/>
            <a:r>
              <a:rPr lang="fi-FI" altLang="fi-FI" sz="2000" b="1" dirty="0">
                <a:solidFill>
                  <a:srgbClr val="000000"/>
                </a:solidFill>
              </a:rPr>
              <a:t>Pelastushenkilöstön työturvallisuus</a:t>
            </a:r>
          </a:p>
          <a:p>
            <a:pPr lvl="1" eaLnBrk="1" hangingPunct="1"/>
            <a:r>
              <a:rPr lang="fi-FI" altLang="fi-FI" sz="2000" dirty="0">
                <a:solidFill>
                  <a:srgbClr val="000000"/>
                </a:solidFill>
              </a:rPr>
              <a:t>Yleisilmailu ja ultra lentokoneissa yleistyneet rakettivarjot uhka pelastajille – </a:t>
            </a:r>
          </a:p>
          <a:p>
            <a:pPr lvl="1" eaLnBrk="1" hangingPunct="1"/>
            <a:r>
              <a:rPr lang="fi-FI" altLang="fi-FI" sz="2000" dirty="0">
                <a:solidFill>
                  <a:srgbClr val="000000"/>
                </a:solidFill>
              </a:rPr>
              <a:t>myös pelastuslaitoksissa</a:t>
            </a:r>
          </a:p>
          <a:p>
            <a:pPr lvl="1" eaLnBrk="1" hangingPunct="1"/>
            <a:r>
              <a:rPr lang="fi-FI" altLang="fi-FI" sz="2000" dirty="0">
                <a:solidFill>
                  <a:srgbClr val="000000"/>
                </a:solidFill>
              </a:rPr>
              <a:t>Materiaalia englanniksi saatavilla!</a:t>
            </a: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1008062"/>
          </a:xfrm>
          <a:prstGeom prst="rect">
            <a:avLst/>
          </a:prstGeom>
          <a:solidFill>
            <a:srgbClr val="E05A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fi-FI" sz="3200" dirty="0" err="1"/>
              <a:t>Rescue</a:t>
            </a:r>
            <a:r>
              <a:rPr lang="de-DE" altLang="fi-FI" sz="3200" dirty="0"/>
              <a:t> </a:t>
            </a:r>
            <a:r>
              <a:rPr lang="de-DE" altLang="fi-FI" sz="3200" dirty="0" err="1"/>
              <a:t>and</a:t>
            </a:r>
            <a:r>
              <a:rPr lang="de-DE" altLang="fi-FI" sz="3200" dirty="0"/>
              <a:t> </a:t>
            </a:r>
            <a:r>
              <a:rPr lang="de-DE" altLang="fi-FI" sz="3200" dirty="0" err="1"/>
              <a:t>Fire</a:t>
            </a:r>
            <a:r>
              <a:rPr lang="de-DE" altLang="fi-FI" sz="3200" dirty="0"/>
              <a:t> </a:t>
            </a:r>
            <a:r>
              <a:rPr lang="de-DE" altLang="fi-FI" sz="3200" dirty="0" err="1"/>
              <a:t>Fighting</a:t>
            </a:r>
            <a:r>
              <a:rPr lang="de-DE" altLang="fi-FI" sz="3200" dirty="0"/>
              <a:t> on Airports</a:t>
            </a:r>
            <a:endParaRPr lang="de-DE" altLang="fi-FI" sz="3200" b="1" dirty="0">
              <a:solidFill>
                <a:schemeClr val="bg1"/>
              </a:solidFill>
            </a:endParaRPr>
          </a:p>
        </p:txBody>
      </p:sp>
      <p:pic>
        <p:nvPicPr>
          <p:cNvPr id="4100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258888"/>
            <a:ext cx="1727200" cy="5857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977" y="4005064"/>
            <a:ext cx="1234073" cy="161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2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395288" y="1341438"/>
            <a:ext cx="821848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fi-FI" altLang="fi-FI" b="1" dirty="0" err="1" smtClean="0">
                <a:solidFill>
                  <a:srgbClr val="000000"/>
                </a:solidFill>
              </a:rPr>
              <a:t>Eurooppakomissio</a:t>
            </a:r>
            <a:r>
              <a:rPr lang="fi-FI" altLang="fi-FI" b="1" dirty="0" smtClean="0">
                <a:solidFill>
                  <a:srgbClr val="000000"/>
                </a:solidFill>
              </a:rPr>
              <a:t>: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dirty="0" smtClean="0">
                <a:solidFill>
                  <a:srgbClr val="000000"/>
                </a:solidFill>
              </a:rPr>
              <a:t>Puheenjohtaja Dennis </a:t>
            </a:r>
            <a:r>
              <a:rPr lang="fi-FI" altLang="fi-FI" dirty="0" err="1" smtClean="0">
                <a:solidFill>
                  <a:srgbClr val="000000"/>
                </a:solidFill>
              </a:rPr>
              <a:t>Davies</a:t>
            </a:r>
            <a:r>
              <a:rPr lang="fi-FI" altLang="fi-FI" dirty="0" smtClean="0">
                <a:solidFill>
                  <a:srgbClr val="000000"/>
                </a:solidFill>
              </a:rPr>
              <a:t>, n. 17 aktiivista jäsentä</a:t>
            </a:r>
            <a:r>
              <a:rPr lang="fi-FI" altLang="fi-FI" sz="2400" b="1" dirty="0">
                <a:solidFill>
                  <a:srgbClr val="000000"/>
                </a:solidFill>
              </a:rPr>
              <a:t>	</a:t>
            </a:r>
            <a:endParaRPr lang="fi-FI" altLang="fi-FI" sz="2400" b="1" dirty="0" smtClean="0">
              <a:solidFill>
                <a:srgbClr val="000000"/>
              </a:solidFill>
            </a:endParaRP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dirty="0" smtClean="0">
                <a:solidFill>
                  <a:srgbClr val="000000"/>
                </a:solidFill>
              </a:rPr>
              <a:t>Suomen edustaja Eero Kytömaa (SM)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dirty="0" smtClean="0">
                <a:solidFill>
                  <a:srgbClr val="000000"/>
                </a:solidFill>
              </a:rPr>
              <a:t>Päätehtävä toimia pelastusalan ja EU:n välimaastossa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dirty="0" smtClean="0">
                <a:solidFill>
                  <a:srgbClr val="000000"/>
                </a:solidFill>
              </a:rPr>
              <a:t>2014 </a:t>
            </a:r>
            <a:r>
              <a:rPr lang="fi-FI" altLang="fi-FI" dirty="0">
                <a:solidFill>
                  <a:srgbClr val="000000"/>
                </a:solidFill>
              </a:rPr>
              <a:t>ollut erityisesti EU:ssa valmistelussa oleva </a:t>
            </a:r>
            <a:r>
              <a:rPr lang="fi-FI" altLang="fi-FI" dirty="0" smtClean="0">
                <a:solidFill>
                  <a:srgbClr val="000000"/>
                </a:solidFill>
              </a:rPr>
              <a:t>työaikadirektiivi - </a:t>
            </a:r>
            <a:r>
              <a:rPr lang="fi-FI" dirty="0" smtClean="0"/>
              <a:t>Euroopassa </a:t>
            </a:r>
            <a:r>
              <a:rPr lang="fi-FI" dirty="0"/>
              <a:t>on 2,7 miljoonaa vapaaehtoista palokuntalaista </a:t>
            </a:r>
            <a:endParaRPr lang="fi-FI" dirty="0" smtClean="0"/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dirty="0" smtClean="0">
                <a:solidFill>
                  <a:srgbClr val="000000"/>
                </a:solidFill>
              </a:rPr>
              <a:t>Vastattu myös konsultaatioon </a:t>
            </a:r>
            <a:r>
              <a:rPr lang="fi-FI" dirty="0" smtClean="0"/>
              <a:t>hotellien </a:t>
            </a:r>
            <a:r>
              <a:rPr lang="fi-FI" dirty="0"/>
              <a:t>turvallisuudesta EU:n terveys- ja kuluttaja-asioiden direktoraattiin (DG SANCO</a:t>
            </a:r>
            <a:r>
              <a:rPr lang="fi-FI" dirty="0" smtClean="0"/>
              <a:t>).</a:t>
            </a:r>
          </a:p>
          <a:p>
            <a:pPr lvl="1" eaLnBrk="1" hangingPunct="1"/>
            <a:endParaRPr lang="fi-FI" altLang="fi-FI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fi-FI" altLang="fi-FI" b="1" dirty="0" smtClean="0">
                <a:solidFill>
                  <a:srgbClr val="000000"/>
                </a:solidFill>
              </a:rPr>
              <a:t>Vapaaehtoistyöryhmä (</a:t>
            </a:r>
            <a:r>
              <a:rPr lang="fi-FI" altLang="fi-FI" b="1" dirty="0" err="1" smtClean="0">
                <a:solidFill>
                  <a:srgbClr val="000000"/>
                </a:solidFill>
              </a:rPr>
              <a:t>Voluntary</a:t>
            </a:r>
            <a:r>
              <a:rPr lang="fi-FI" altLang="fi-FI" b="1" dirty="0" smtClean="0">
                <a:solidFill>
                  <a:srgbClr val="000000"/>
                </a:solidFill>
              </a:rPr>
              <a:t> </a:t>
            </a:r>
            <a:r>
              <a:rPr lang="fi-FI" altLang="fi-FI" b="1" dirty="0" err="1" smtClean="0">
                <a:solidFill>
                  <a:srgbClr val="000000"/>
                </a:solidFill>
              </a:rPr>
              <a:t>Fire</a:t>
            </a:r>
            <a:r>
              <a:rPr lang="fi-FI" altLang="fi-FI" b="1" dirty="0" smtClean="0">
                <a:solidFill>
                  <a:srgbClr val="000000"/>
                </a:solidFill>
              </a:rPr>
              <a:t> Services)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fi-FI" altLang="fi-FI" dirty="0" smtClean="0">
                <a:solidFill>
                  <a:srgbClr val="000000"/>
                </a:solidFill>
              </a:rPr>
              <a:t>Puheenjohtaja Jean </a:t>
            </a:r>
            <a:r>
              <a:rPr lang="fi-FI" altLang="fi-FI" dirty="0">
                <a:solidFill>
                  <a:srgbClr val="000000"/>
                </a:solidFill>
              </a:rPr>
              <a:t>Paul </a:t>
            </a:r>
            <a:r>
              <a:rPr lang="fi-FI" altLang="fi-FI" dirty="0" smtClean="0">
                <a:solidFill>
                  <a:srgbClr val="000000"/>
                </a:solidFill>
              </a:rPr>
              <a:t>AUTRET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fi-FI" altLang="fi-FI" dirty="0" smtClean="0">
                <a:solidFill>
                  <a:srgbClr val="000000"/>
                </a:solidFill>
              </a:rPr>
              <a:t>Suomen edustaja Petri Jaatinen (SPEK)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fi-FI" altLang="fi-FI" dirty="0" smtClean="0">
                <a:solidFill>
                  <a:srgbClr val="000000"/>
                </a:solidFill>
              </a:rPr>
              <a:t>Pääaiheena vapaaehtoisten </a:t>
            </a:r>
            <a:r>
              <a:rPr lang="fi-FI" altLang="fi-FI" dirty="0">
                <a:solidFill>
                  <a:srgbClr val="000000"/>
                </a:solidFill>
              </a:rPr>
              <a:t>palomiesten </a:t>
            </a:r>
            <a:r>
              <a:rPr lang="fi-FI" altLang="fi-FI" dirty="0" smtClean="0">
                <a:solidFill>
                  <a:srgbClr val="000000"/>
                </a:solidFill>
              </a:rPr>
              <a:t>asema </a:t>
            </a:r>
            <a:r>
              <a:rPr lang="fi-FI" altLang="fi-FI" dirty="0">
                <a:solidFill>
                  <a:srgbClr val="000000"/>
                </a:solidFill>
              </a:rPr>
              <a:t>Euroopassa, jonka eteen työryhmässä tehdään yhteistä kantaa. </a:t>
            </a: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1008062"/>
          </a:xfrm>
          <a:prstGeom prst="rect">
            <a:avLst/>
          </a:prstGeom>
          <a:solidFill>
            <a:srgbClr val="E05A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fi-FI" sz="3200" dirty="0" err="1" smtClean="0"/>
              <a:t>Muut</a:t>
            </a:r>
            <a:r>
              <a:rPr lang="de-DE" altLang="fi-FI" sz="3200" dirty="0" smtClean="0"/>
              <a:t> </a:t>
            </a:r>
            <a:r>
              <a:rPr lang="de-DE" altLang="fi-FI" sz="3200" dirty="0" err="1" smtClean="0"/>
              <a:t>komissiot</a:t>
            </a:r>
            <a:r>
              <a:rPr lang="de-DE" altLang="fi-FI" sz="3200" dirty="0" smtClean="0"/>
              <a:t> ja </a:t>
            </a:r>
            <a:r>
              <a:rPr lang="de-DE" altLang="fi-FI" sz="3200" dirty="0" err="1" smtClean="0"/>
              <a:t>työryhmät</a:t>
            </a:r>
            <a:endParaRPr lang="de-DE" altLang="fi-FI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395288" y="1341438"/>
            <a:ext cx="821848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fi-FI" altLang="fi-FI" b="1" dirty="0" err="1" smtClean="0">
                <a:solidFill>
                  <a:srgbClr val="000000"/>
                </a:solidFill>
              </a:rPr>
              <a:t>Extrication</a:t>
            </a:r>
            <a:r>
              <a:rPr lang="fi-FI" altLang="fi-FI" b="1" dirty="0" smtClean="0">
                <a:solidFill>
                  <a:srgbClr val="000000"/>
                </a:solidFill>
              </a:rPr>
              <a:t> and New Technologies -komissio: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sz="1400" dirty="0" smtClean="0">
                <a:solidFill>
                  <a:srgbClr val="000000"/>
                </a:solidFill>
              </a:rPr>
              <a:t>Uusi komissio, perustettu 2013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sz="1400" dirty="0">
                <a:solidFill>
                  <a:srgbClr val="000000"/>
                </a:solidFill>
              </a:rPr>
              <a:t>Puheenjohtaja Tom Van </a:t>
            </a:r>
            <a:r>
              <a:rPr lang="fi-FI" altLang="fi-FI" sz="1400" dirty="0" err="1" smtClean="0">
                <a:solidFill>
                  <a:srgbClr val="000000"/>
                </a:solidFill>
              </a:rPr>
              <a:t>Esbroeck</a:t>
            </a:r>
            <a:r>
              <a:rPr lang="fi-FI" altLang="fi-FI" sz="1400" dirty="0" smtClean="0">
                <a:solidFill>
                  <a:srgbClr val="000000"/>
                </a:solidFill>
              </a:rPr>
              <a:t>, Suomella ei vielä edustajaa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sz="1400" dirty="0" smtClean="0">
                <a:solidFill>
                  <a:srgbClr val="000000"/>
                </a:solidFill>
              </a:rPr>
              <a:t>Käsittelee teknisiä </a:t>
            </a:r>
            <a:r>
              <a:rPr lang="fi-FI" altLang="fi-FI" sz="1400" dirty="0">
                <a:solidFill>
                  <a:srgbClr val="000000"/>
                </a:solidFill>
              </a:rPr>
              <a:t>asioita liittyen mm. uusiin virtalähteisiin ajoneuvoissa sekä niiden muodostamiin haasteisiin pelastustoiminnan näkökulmasta</a:t>
            </a:r>
            <a:r>
              <a:rPr lang="fi-FI" altLang="fi-FI" sz="1400" dirty="0" smtClean="0">
                <a:solidFill>
                  <a:srgbClr val="000000"/>
                </a:solidFill>
              </a:rPr>
              <a:t>.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sz="1400" dirty="0" smtClean="0">
                <a:solidFill>
                  <a:srgbClr val="000000"/>
                </a:solidFill>
              </a:rPr>
              <a:t>Kolme ISO standardia käsittelyssä</a:t>
            </a:r>
          </a:p>
          <a:p>
            <a:pPr marL="1485900" lvl="2" indent="-342900" eaLnBrk="1" hangingPunct="1">
              <a:buFont typeface="Arial" panose="020B0604020202020204" pitchFamily="34" charset="0"/>
              <a:buChar char="•"/>
            </a:pPr>
            <a:r>
              <a:rPr lang="fi-FI" altLang="fi-FI" sz="1400" dirty="0" smtClean="0">
                <a:solidFill>
                  <a:srgbClr val="000000"/>
                </a:solidFill>
              </a:rPr>
              <a:t>ajoneuvojen pelastustieto </a:t>
            </a:r>
            <a:r>
              <a:rPr lang="fi-FI" altLang="fi-FI" sz="1400" dirty="0">
                <a:solidFill>
                  <a:srgbClr val="000000"/>
                </a:solidFill>
              </a:rPr>
              <a:t>(erityisfokuksena </a:t>
            </a:r>
            <a:r>
              <a:rPr lang="fi-FI" altLang="fi-FI" sz="1400" dirty="0" smtClean="0">
                <a:solidFill>
                  <a:srgbClr val="000000"/>
                </a:solidFill>
              </a:rPr>
              <a:t>akut)</a:t>
            </a:r>
          </a:p>
          <a:p>
            <a:pPr marL="1485900" lvl="2" indent="-342900" eaLnBrk="1" hangingPunct="1">
              <a:buFont typeface="Arial" panose="020B0604020202020204" pitchFamily="34" charset="0"/>
              <a:buChar char="•"/>
            </a:pPr>
            <a:r>
              <a:rPr lang="fi-FI" altLang="fi-FI" sz="1400" dirty="0" smtClean="0">
                <a:solidFill>
                  <a:srgbClr val="000000"/>
                </a:solidFill>
              </a:rPr>
              <a:t>voimanlähteiden tunnistetietojen merkkaaminen laitteisiin</a:t>
            </a:r>
          </a:p>
          <a:p>
            <a:pPr marL="1485900" lvl="2" indent="-342900" eaLnBrk="1" hangingPunct="1">
              <a:buFont typeface="Arial" panose="020B0604020202020204" pitchFamily="34" charset="0"/>
              <a:buChar char="•"/>
            </a:pPr>
            <a:r>
              <a:rPr lang="fi-FI" altLang="fi-FI" sz="1400" dirty="0" smtClean="0">
                <a:solidFill>
                  <a:srgbClr val="000000"/>
                </a:solidFill>
              </a:rPr>
              <a:t>suurten </a:t>
            </a:r>
            <a:r>
              <a:rPr lang="fi-FI" altLang="fi-FI" sz="1400" dirty="0">
                <a:solidFill>
                  <a:srgbClr val="000000"/>
                </a:solidFill>
              </a:rPr>
              <a:t>ajoneuvojen (bussit, rekat, </a:t>
            </a:r>
            <a:r>
              <a:rPr lang="fi-FI" altLang="fi-FI" sz="1400" dirty="0" err="1">
                <a:solidFill>
                  <a:srgbClr val="000000"/>
                </a:solidFill>
              </a:rPr>
              <a:t>jne</a:t>
            </a:r>
            <a:r>
              <a:rPr lang="fi-FI" altLang="fi-FI" sz="1400" dirty="0">
                <a:solidFill>
                  <a:srgbClr val="000000"/>
                </a:solidFill>
              </a:rPr>
              <a:t>) </a:t>
            </a:r>
            <a:r>
              <a:rPr lang="fi-FI" altLang="fi-FI" sz="1400" dirty="0" smtClean="0">
                <a:solidFill>
                  <a:srgbClr val="000000"/>
                </a:solidFill>
              </a:rPr>
              <a:t>erityispiirteet </a:t>
            </a:r>
            <a:r>
              <a:rPr lang="fi-FI" altLang="fi-FI" sz="1400" dirty="0">
                <a:solidFill>
                  <a:srgbClr val="000000"/>
                </a:solidFill>
              </a:rPr>
              <a:t>pelastushenkilöstön </a:t>
            </a:r>
            <a:r>
              <a:rPr lang="fi-FI" altLang="fi-FI" sz="1400" dirty="0" smtClean="0">
                <a:solidFill>
                  <a:srgbClr val="000000"/>
                </a:solidFill>
              </a:rPr>
              <a:t>näkökulmasta.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fi-FI" altLang="fi-FI" sz="1400" dirty="0" smtClean="0">
                <a:solidFill>
                  <a:srgbClr val="000000"/>
                </a:solidFill>
              </a:rPr>
              <a:t>Työryhmän </a:t>
            </a:r>
            <a:r>
              <a:rPr lang="fi-FI" altLang="fi-FI" sz="1400" dirty="0">
                <a:solidFill>
                  <a:srgbClr val="000000"/>
                </a:solidFill>
              </a:rPr>
              <a:t>fokuksessa on myös aurinkopaneeleiden paloturvallisuus, uudet energianlähteet ja vaaralliset aineet</a:t>
            </a:r>
            <a:r>
              <a:rPr lang="fi-FI" altLang="fi-FI" sz="1400" dirty="0" smtClean="0">
                <a:solidFill>
                  <a:srgbClr val="000000"/>
                </a:solidFill>
              </a:rPr>
              <a:t>.</a:t>
            </a:r>
            <a:endParaRPr lang="fi-FI" altLang="fi-FI" sz="1400" dirty="0">
              <a:solidFill>
                <a:srgbClr val="000000"/>
              </a:solidFill>
            </a:endParaRPr>
          </a:p>
          <a:p>
            <a:pPr lvl="1" eaLnBrk="1" hangingPunct="1"/>
            <a:endParaRPr lang="fi-FI" altLang="fi-FI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fi-FI" altLang="fi-FI" sz="1400" b="1" dirty="0" smtClean="0">
                <a:solidFill>
                  <a:srgbClr val="000000"/>
                </a:solidFill>
              </a:rPr>
              <a:t>Koulutustyöryhmä (</a:t>
            </a:r>
            <a:r>
              <a:rPr lang="fi-FI" altLang="fi-FI" sz="1400" b="1" dirty="0" err="1" smtClean="0">
                <a:solidFill>
                  <a:srgbClr val="000000"/>
                </a:solidFill>
              </a:rPr>
              <a:t>Education</a:t>
            </a:r>
            <a:r>
              <a:rPr lang="fi-FI" altLang="fi-FI" sz="1400" b="1" dirty="0" smtClean="0">
                <a:solidFill>
                  <a:srgbClr val="000000"/>
                </a:solidFill>
              </a:rPr>
              <a:t> and Training)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fi-FI" altLang="fi-FI" sz="1400" dirty="0" smtClean="0">
                <a:solidFill>
                  <a:srgbClr val="000000"/>
                </a:solidFill>
              </a:rPr>
              <a:t>Puheenjohtaja Kim </a:t>
            </a:r>
            <a:r>
              <a:rPr lang="fi-FI" altLang="fi-FI" sz="1400" dirty="0" err="1" smtClean="0">
                <a:solidFill>
                  <a:srgbClr val="000000"/>
                </a:solidFill>
              </a:rPr>
              <a:t>Lintrup</a:t>
            </a:r>
            <a:r>
              <a:rPr lang="fi-FI" altLang="fi-FI" sz="1400" dirty="0" smtClean="0">
                <a:solidFill>
                  <a:srgbClr val="000000"/>
                </a:solidFill>
              </a:rPr>
              <a:t>, Suomen edustaja Kari Kinnunen (PeO)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fi-FI" altLang="fi-FI" sz="1400" dirty="0" smtClean="0">
                <a:solidFill>
                  <a:srgbClr val="000000"/>
                </a:solidFill>
              </a:rPr>
              <a:t>Aiheena </a:t>
            </a:r>
            <a:r>
              <a:rPr lang="fi-FI" altLang="fi-FI" sz="1400" dirty="0">
                <a:solidFill>
                  <a:srgbClr val="000000"/>
                </a:solidFill>
              </a:rPr>
              <a:t>tehtaissa sattuvat tulipalot sekä </a:t>
            </a:r>
            <a:r>
              <a:rPr lang="fi-FI" altLang="fi-FI" sz="1400" dirty="0" smtClean="0">
                <a:solidFill>
                  <a:srgbClr val="000000"/>
                </a:solidFill>
              </a:rPr>
              <a:t>onnettomuudet </a:t>
            </a:r>
            <a:r>
              <a:rPr lang="fi-FI" altLang="fi-FI" sz="1400" dirty="0">
                <a:solidFill>
                  <a:srgbClr val="000000"/>
                </a:solidFill>
              </a:rPr>
              <a:t>ja niihin </a:t>
            </a:r>
            <a:r>
              <a:rPr lang="fi-FI" altLang="fi-FI" sz="1400" dirty="0" smtClean="0">
                <a:solidFill>
                  <a:srgbClr val="000000"/>
                </a:solidFill>
              </a:rPr>
              <a:t>varautuminen ja mahdollinen erityiskoulutuksen tarve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fi-FI" altLang="fi-FI" sz="1400" dirty="0" smtClean="0">
                <a:solidFill>
                  <a:srgbClr val="000000"/>
                </a:solidFill>
              </a:rPr>
              <a:t>Yleinen </a:t>
            </a:r>
            <a:r>
              <a:rPr lang="fi-FI" altLang="fi-FI" sz="1400" dirty="0">
                <a:solidFill>
                  <a:srgbClr val="000000"/>
                </a:solidFill>
              </a:rPr>
              <a:t>huoli kaikilla osallistujilla on palomiesten ylipaino. </a:t>
            </a:r>
            <a:endParaRPr lang="fi-FI" altLang="fi-FI" sz="1400" dirty="0" smtClean="0">
              <a:solidFill>
                <a:srgbClr val="000000"/>
              </a:solidFill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en-US" altLang="fi-FI" sz="1400" dirty="0" smtClean="0">
                <a:solidFill>
                  <a:srgbClr val="000000"/>
                </a:solidFill>
              </a:rPr>
              <a:t>“Basic </a:t>
            </a:r>
            <a:r>
              <a:rPr lang="en-US" altLang="fi-FI" sz="1400" dirty="0">
                <a:solidFill>
                  <a:srgbClr val="000000"/>
                </a:solidFill>
              </a:rPr>
              <a:t>training in connection with Wildfire” </a:t>
            </a:r>
            <a:r>
              <a:rPr lang="en-US" altLang="fi-FI" sz="1400" dirty="0" smtClean="0">
                <a:solidFill>
                  <a:srgbClr val="000000"/>
                </a:solidFill>
              </a:rPr>
              <a:t>–</a:t>
            </a:r>
            <a:r>
              <a:rPr lang="en-US" altLang="fi-FI" sz="1400" dirty="0" err="1" smtClean="0">
                <a:solidFill>
                  <a:srgbClr val="000000"/>
                </a:solidFill>
              </a:rPr>
              <a:t>suositukset</a:t>
            </a:r>
            <a:r>
              <a:rPr lang="en-US" altLang="fi-FI" sz="1400" dirty="0" smtClean="0">
                <a:solidFill>
                  <a:srgbClr val="000000"/>
                </a:solidFill>
              </a:rPr>
              <a:t> </a:t>
            </a:r>
            <a:r>
              <a:rPr lang="en-US" altLang="fi-FI" sz="1400" dirty="0" err="1" smtClean="0">
                <a:solidFill>
                  <a:srgbClr val="000000"/>
                </a:solidFill>
              </a:rPr>
              <a:t>tulossa</a:t>
            </a:r>
            <a:r>
              <a:rPr lang="en-US" altLang="fi-FI" sz="1400" dirty="0" smtClean="0">
                <a:solidFill>
                  <a:srgbClr val="000000"/>
                </a:solidFill>
              </a:rPr>
              <a:t> </a:t>
            </a:r>
            <a:r>
              <a:rPr lang="en-US" altLang="fi-FI" sz="1400" dirty="0" err="1" smtClean="0">
                <a:solidFill>
                  <a:srgbClr val="000000"/>
                </a:solidFill>
              </a:rPr>
              <a:t>työryhmältä</a:t>
            </a:r>
            <a:endParaRPr lang="fi-FI" altLang="fi-FI" sz="1400" dirty="0" smtClean="0">
              <a:solidFill>
                <a:srgbClr val="000000"/>
              </a:solidFill>
            </a:endParaRP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1008062"/>
          </a:xfrm>
          <a:prstGeom prst="rect">
            <a:avLst/>
          </a:prstGeom>
          <a:solidFill>
            <a:srgbClr val="E05A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fi-FI" sz="3200" dirty="0" err="1" smtClean="0"/>
              <a:t>Muut</a:t>
            </a:r>
            <a:r>
              <a:rPr lang="de-DE" altLang="fi-FI" sz="3200" dirty="0" smtClean="0"/>
              <a:t> </a:t>
            </a:r>
            <a:r>
              <a:rPr lang="de-DE" altLang="fi-FI" sz="3200" dirty="0" err="1" smtClean="0"/>
              <a:t>komissiot</a:t>
            </a:r>
            <a:r>
              <a:rPr lang="de-DE" altLang="fi-FI" sz="3200" dirty="0" smtClean="0"/>
              <a:t> ja </a:t>
            </a:r>
            <a:r>
              <a:rPr lang="de-DE" altLang="fi-FI" sz="3200" dirty="0" err="1" smtClean="0"/>
              <a:t>työryhmät</a:t>
            </a:r>
            <a:endParaRPr lang="de-DE" altLang="fi-FI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7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Fotolia_8265625_X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1196975"/>
            <a:ext cx="532288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908175" y="4913313"/>
            <a:ext cx="5472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fi-FI" sz="2800" b="1">
                <a:solidFill>
                  <a:srgbClr val="E05A1E"/>
                </a:solidFill>
              </a:rPr>
              <a:t>www.ctif.fi (suomeksi)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0" y="188913"/>
            <a:ext cx="9144000" cy="1079500"/>
          </a:xfrm>
          <a:prstGeom prst="rect">
            <a:avLst/>
          </a:prstGeom>
          <a:solidFill>
            <a:srgbClr val="E05A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fi-FI" sz="4400" b="1">
                <a:solidFill>
                  <a:schemeClr val="bg1"/>
                </a:solidFill>
              </a:rPr>
              <a:t>Lisätietoja</a:t>
            </a:r>
          </a:p>
        </p:txBody>
      </p:sp>
      <p:pic>
        <p:nvPicPr>
          <p:cNvPr id="22533" name="Picture 9" descr="CTIF_Logo_Fußze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7213"/>
            <a:ext cx="91440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22463" y="1412875"/>
            <a:ext cx="5472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fi-FI" sz="2800" b="1">
                <a:solidFill>
                  <a:srgbClr val="E05A1E"/>
                </a:solidFill>
              </a:rPr>
              <a:t>www.ctif.org (EN, GER, FRA)</a:t>
            </a:r>
          </a:p>
        </p:txBody>
      </p:sp>
    </p:spTree>
    <p:extLst>
      <p:ext uri="{BB962C8B-B14F-4D97-AF65-F5344CB8AC3E}">
        <p14:creationId xmlns:p14="http://schemas.microsoft.com/office/powerpoint/2010/main" val="17750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1008062"/>
          </a:xfrm>
          <a:prstGeom prst="rect">
            <a:avLst/>
          </a:prstGeom>
          <a:solidFill>
            <a:srgbClr val="E05A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de-DE" altLang="fi-FI" sz="3200" b="1" dirty="0">
              <a:solidFill>
                <a:schemeClr val="bg1"/>
              </a:solidFill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64904"/>
            <a:ext cx="5328592" cy="114999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97408"/>
            <a:ext cx="246373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227</Words>
  <Application>Microsoft Office PowerPoint</Application>
  <PresentationFormat>Näytössä katseltava diaesitys (4:3)</PresentationFormat>
  <Paragraphs>45</Paragraphs>
  <Slides>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9" baseType="lpstr">
      <vt:lpstr>Arial</vt:lpstr>
      <vt:lpstr>Arial Black</vt:lpstr>
      <vt:lpstr>Standarddesign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Multimedia</dc:creator>
  <cp:lastModifiedBy>Taina Hanhikoski</cp:lastModifiedBy>
  <cp:revision>103</cp:revision>
  <dcterms:created xsi:type="dcterms:W3CDTF">2009-06-26T09:10:59Z</dcterms:created>
  <dcterms:modified xsi:type="dcterms:W3CDTF">2015-02-16T11:28:35Z</dcterms:modified>
</cp:coreProperties>
</file>